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4"/>
  </p:sldMasterIdLst>
  <p:notesMasterIdLst>
    <p:notesMasterId r:id="rId32"/>
  </p:notesMasterIdLst>
  <p:handoutMasterIdLst>
    <p:handoutMasterId r:id="rId33"/>
  </p:handoutMasterIdLst>
  <p:sldIdLst>
    <p:sldId id="277" r:id="rId5"/>
    <p:sldId id="278" r:id="rId6"/>
    <p:sldId id="303" r:id="rId7"/>
    <p:sldId id="280" r:id="rId8"/>
    <p:sldId id="281" r:id="rId9"/>
    <p:sldId id="285" r:id="rId10"/>
    <p:sldId id="268" r:id="rId11"/>
    <p:sldId id="308" r:id="rId12"/>
    <p:sldId id="309" r:id="rId13"/>
    <p:sldId id="310" r:id="rId14"/>
    <p:sldId id="284" r:id="rId15"/>
    <p:sldId id="302" r:id="rId16"/>
    <p:sldId id="300" r:id="rId17"/>
    <p:sldId id="312" r:id="rId18"/>
    <p:sldId id="313" r:id="rId19"/>
    <p:sldId id="318" r:id="rId20"/>
    <p:sldId id="307" r:id="rId21"/>
    <p:sldId id="319" r:id="rId22"/>
    <p:sldId id="314" r:id="rId23"/>
    <p:sldId id="269" r:id="rId24"/>
    <p:sldId id="299" r:id="rId25"/>
    <p:sldId id="305" r:id="rId26"/>
    <p:sldId id="315" r:id="rId27"/>
    <p:sldId id="290" r:id="rId28"/>
    <p:sldId id="316" r:id="rId29"/>
    <p:sldId id="320" r:id="rId30"/>
    <p:sldId id="29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340"/>
    <a:srgbClr val="01A1DD"/>
    <a:srgbClr val="1B3764"/>
    <a:srgbClr val="C4C4C4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85" dt="2021-03-06T23:51:15.487"/>
    <p1510:client id="{23B53AE5-95F9-097F-4E3C-B28F35CCCE42}" v="322" dt="2021-03-09T11:33:58.376"/>
    <p1510:client id="{2E8F0B8E-CDDB-54C1-45E3-C96FB10C5594}" v="153" dt="2021-03-08T12:12:29.020"/>
    <p1510:client id="{3D534315-BAB3-AA4F-8FE0-436242BF2C36}" v="241" dt="2021-03-06T18:51:55.829"/>
    <p1510:client id="{48BBF2F0-7B04-8E09-E841-D870571060E9}" v="56" dt="2021-03-06T23:20:54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4" autoAdjust="0"/>
    <p:restoredTop sz="86374" autoAdjust="0"/>
  </p:normalViewPr>
  <p:slideViewPr>
    <p:cSldViewPr snapToGrid="0">
      <p:cViewPr varScale="1">
        <p:scale>
          <a:sx n="46" d="100"/>
          <a:sy n="46" d="100"/>
        </p:scale>
        <p:origin x="88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0" y="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725A6E-720F-6B47-9154-F79FD3B8F19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1AB2FE63-20C3-714C-AFAD-D29D5DFE482A}" type="pres">
      <dgm:prSet presAssocID="{3F725A6E-720F-6B47-9154-F79FD3B8F19E}" presName="linearFlow" presStyleCnt="0">
        <dgm:presLayoutVars>
          <dgm:dir/>
          <dgm:resizeHandles val="exact"/>
        </dgm:presLayoutVars>
      </dgm:prSet>
      <dgm:spPr/>
    </dgm:pt>
  </dgm:ptLst>
  <dgm:cxnLst>
    <dgm:cxn modelId="{8165D8AE-4B43-514C-92F9-B76A2C21FF28}" type="presOf" srcId="{3F725A6E-720F-6B47-9154-F79FD3B8F19E}" destId="{1AB2FE63-20C3-714C-AFAD-D29D5DFE482A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9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584" y="6557231"/>
            <a:ext cx="2133600" cy="270290"/>
          </a:xfrm>
        </p:spPr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584444"/>
            <a:ext cx="9144000" cy="889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13135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Course/Lesson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7C63F-F306-B946-A1AC-9C32883A29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991755" y="4369383"/>
            <a:ext cx="1823999" cy="10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353B-495C-4B36-B7B9-BDB47B8D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E95E1-3B2D-4F7F-8B4B-E56698179A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100">
            <a:extLst>
              <a:ext uri="{FF2B5EF4-FFF2-40B4-BE49-F238E27FC236}">
                <a16:creationId xmlns:a16="http://schemas.microsoft.com/office/drawing/2014/main" id="{09F59B51-C9CC-4DF6-8E10-4632928847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923453" y="2057400"/>
            <a:ext cx="1297093" cy="11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5A58856-F166-4DAD-97B3-888D3997E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0"/>
            <a:ext cx="77724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40599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85231" y="5342758"/>
            <a:ext cx="1416844" cy="8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5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28B54-DCF8-48E1-A25A-E747ACAB1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28024" y="2576335"/>
            <a:ext cx="3087952" cy="19166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4A9A1-6CA7-4F15-AE41-4322B2947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5A9553-962E-4240-844E-734EAAE42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3E492-9AFA-4CAE-B07B-7C1C0D61D7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91400" y="5450709"/>
            <a:ext cx="1416844" cy="7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4512820"/>
            <a:ext cx="8001000" cy="611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749B-ABEB-48F3-9D2B-5E513D8652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05920" y="2575452"/>
            <a:ext cx="3532160" cy="191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1B561-FD09-4177-BEFF-5AE0DBC8A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336" r="336"/>
          <a:stretch/>
        </p:blipFill>
        <p:spPr>
          <a:xfrm>
            <a:off x="4800599" y="4615071"/>
            <a:ext cx="4354443" cy="22429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1302039"/>
            <a:ext cx="8460150" cy="4525963"/>
          </a:xfrm>
        </p:spPr>
        <p:txBody>
          <a:bodyPr/>
          <a:lstStyle>
            <a:lvl1pPr>
              <a:spcAft>
                <a:spcPts val="2400"/>
              </a:spcAft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91741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Reflective Questions</a:t>
            </a:r>
          </a:p>
        </p:txBody>
      </p:sp>
    </p:spTree>
    <p:extLst>
      <p:ext uri="{BB962C8B-B14F-4D97-AF65-F5344CB8AC3E}">
        <p14:creationId xmlns:p14="http://schemas.microsoft.com/office/powerpoint/2010/main" val="3341243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93AA2-F1FD-415B-809F-52E7D4576B38}"/>
              </a:ext>
            </a:extLst>
          </p:cNvPr>
          <p:cNvSpPr/>
          <p:nvPr userDrawn="1"/>
        </p:nvSpPr>
        <p:spPr>
          <a:xfrm>
            <a:off x="0" y="0"/>
            <a:ext cx="9144000" cy="979749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465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4156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7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AEF4164-1CFE-484B-A3C0-C09B6FA54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480783"/>
            <a:ext cx="7772400" cy="1362075"/>
          </a:xfrm>
        </p:spPr>
        <p:txBody>
          <a:bodyPr anchor="t"/>
          <a:lstStyle>
            <a:lvl1pPr algn="ctr">
              <a:defRPr sz="4000" b="0" cap="none" baseline="0"/>
            </a:lvl1pPr>
          </a:lstStyle>
          <a:p>
            <a:r>
              <a:rPr lang="en-US" dirty="0"/>
              <a:t>Click to add Topic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1980596"/>
            <a:ext cx="7772400" cy="1500187"/>
          </a:xfrm>
        </p:spPr>
        <p:txBody>
          <a:bodyPr anchor="b"/>
          <a:lstStyle>
            <a:lvl1pPr marL="0" indent="0" algn="ctr">
              <a:buNone/>
              <a:defRPr sz="4000">
                <a:solidFill>
                  <a:srgbClr val="EF334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"Topic [letter]"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584" y="6553200"/>
            <a:ext cx="2133600" cy="257395"/>
          </a:xfrm>
        </p:spPr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1AF83B-8E2D-7949-9CEA-92605C41AA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568440"/>
            <a:ext cx="1371600" cy="18288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C377DE-FCD1-374D-BB2A-151824CFD645}"/>
              </a:ext>
            </a:extLst>
          </p:cNvPr>
          <p:cNvSpPr txBox="1">
            <a:spLocks/>
          </p:cNvSpPr>
          <p:nvPr userDrawn="1"/>
        </p:nvSpPr>
        <p:spPr>
          <a:xfrm>
            <a:off x="1836057" y="6496280"/>
            <a:ext cx="381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2021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4482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 algn="l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1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107462"/>
            <a:ext cx="7797800" cy="820616"/>
          </a:xfrm>
        </p:spPr>
        <p:txBody>
          <a:bodyPr anchor="ctr" anchorCtr="0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02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69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3691"/>
            <a:ext cx="5486400" cy="3770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236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71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7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211385"/>
            <a:ext cx="2057400" cy="4914778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1385"/>
            <a:ext cx="6019800" cy="49147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92096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+mj-lt"/>
              <a:buAutoNum type="arabicPeriod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82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7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019800"/>
            <a:ext cx="9144000" cy="4572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861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1925" y="1302040"/>
            <a:ext cx="8460150" cy="448134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E6706B2-382E-3343-A29D-A72A04B8D7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300" y="4305300"/>
            <a:ext cx="191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1938496"/>
            <a:ext cx="8460150" cy="4386103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1154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Blank for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</p:spTree>
    <p:extLst>
      <p:ext uri="{BB962C8B-B14F-4D97-AF65-F5344CB8AC3E}">
        <p14:creationId xmlns:p14="http://schemas.microsoft.com/office/powerpoint/2010/main" val="211616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10" name="Picture 100">
            <a:extLst>
              <a:ext uri="{FF2B5EF4-FFF2-40B4-BE49-F238E27FC236}">
                <a16:creationId xmlns:a16="http://schemas.microsoft.com/office/drawing/2014/main" id="{C97CB2FE-FA07-47EC-B391-E0375C675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17924" y="1036463"/>
            <a:ext cx="848914" cy="7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1060688"/>
            <a:ext cx="6934200" cy="762000"/>
          </a:xfrm>
        </p:spPr>
        <p:txBody>
          <a:bodyPr/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1925" y="2124194"/>
            <a:ext cx="8460151" cy="401320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800" baseline="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 sz="1600" baseline="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F3340"/>
              </a:buClr>
              <a:buSzTx/>
              <a:buFont typeface="Arial"/>
              <a:buChar char="•"/>
              <a:tabLst/>
              <a:defRPr/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E34A0A8-C686-624A-93D2-15C21326CE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6300" y="4305300"/>
            <a:ext cx="191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2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/>
          <a:srcRect/>
          <a:stretch/>
        </p:blipFill>
        <p:spPr>
          <a:xfrm>
            <a:off x="0" y="1886"/>
            <a:ext cx="9144000" cy="9411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1307130"/>
            <a:ext cx="8460152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0584" y="64454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4C4C4"/>
                </a:solidFill>
                <a:latin typeface="Arial"/>
                <a:cs typeface="Arial"/>
              </a:defRPr>
            </a:lvl1pPr>
          </a:lstStyle>
          <a:p>
            <a:fld id="{A8160BDD-7155-D744-B749-973045860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FAD8B-4614-9D49-9D3C-B48F5DE1DFDB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04800" y="6568440"/>
            <a:ext cx="1371600" cy="18288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1B4CC5C-97ED-4142-B7DA-F5E18714616B}"/>
              </a:ext>
            </a:extLst>
          </p:cNvPr>
          <p:cNvSpPr txBox="1">
            <a:spLocks/>
          </p:cNvSpPr>
          <p:nvPr userDrawn="1"/>
        </p:nvSpPr>
        <p:spPr>
          <a:xfrm>
            <a:off x="1836057" y="6496280"/>
            <a:ext cx="381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0" latinLnBrk="0" hangingPunct="0">
              <a:defRPr lang="en-US" sz="1000" b="0" kern="1200" smtClean="0">
                <a:solidFill>
                  <a:srgbClr val="C4C4C4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4C4C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Copyright © 2021 Logical Operations,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83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25" r:id="rId2"/>
    <p:sldLayoutId id="2147483800" r:id="rId3"/>
    <p:sldLayoutId id="2147483810" r:id="rId4"/>
    <p:sldLayoutId id="2147483801" r:id="rId5"/>
    <p:sldLayoutId id="2147483802" r:id="rId6"/>
    <p:sldLayoutId id="2147483818" r:id="rId7"/>
    <p:sldLayoutId id="2147483822" r:id="rId8"/>
    <p:sldLayoutId id="2147483819" r:id="rId9"/>
    <p:sldLayoutId id="2147483826" r:id="rId10"/>
    <p:sldLayoutId id="2147483816" r:id="rId11"/>
    <p:sldLayoutId id="2147483823" r:id="rId12"/>
    <p:sldLayoutId id="2147483817" r:id="rId13"/>
    <p:sldLayoutId id="2147483821" r:id="rId14"/>
    <p:sldLayoutId id="2147483804" r:id="rId15"/>
    <p:sldLayoutId id="2147483811" r:id="rId16"/>
    <p:sldLayoutId id="2147483824" r:id="rId17"/>
    <p:sldLayoutId id="2147483827" r:id="rId18"/>
    <p:sldLayoutId id="2147483808" r:id="rId19"/>
    <p:sldLayoutId id="2147483809" r:id="rId20"/>
    <p:sldLayoutId id="2147483812" r:id="rId21"/>
    <p:sldLayoutId id="2147483813" r:id="rId22"/>
    <p:sldLayoutId id="2147483814" r:id="rId23"/>
    <p:sldLayoutId id="2147483815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2857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buClr>
          <a:srgbClr val="EF334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31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34.svg"/><Relationship Id="rId15" Type="http://schemas.openxmlformats.org/officeDocument/2006/relationships/image" Target="../media/image39.png"/><Relationship Id="rId10" Type="http://schemas.openxmlformats.org/officeDocument/2006/relationships/diagramData" Target="../diagrams/data1.xml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microsoft.com/office/2007/relationships/diagramDrawing" Target="../diagrams/drawing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Accountability?</a:t>
            </a:r>
          </a:p>
          <a:p>
            <a:r>
              <a:rPr lang="en-US" dirty="0"/>
              <a:t>Identify Accountability Risks</a:t>
            </a:r>
          </a:p>
          <a:p>
            <a:r>
              <a:rPr lang="en-US" dirty="0"/>
              <a:t>Accountability Tradeoffs</a:t>
            </a:r>
          </a:p>
          <a:p>
            <a:r>
              <a:rPr lang="en-US" dirty="0"/>
              <a:t>Mitigate Accountability Risks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Mitigating Accountability Risks</a:t>
            </a:r>
          </a:p>
        </p:txBody>
      </p:sp>
    </p:spTree>
    <p:extLst>
      <p:ext uri="{BB962C8B-B14F-4D97-AF65-F5344CB8AC3E}">
        <p14:creationId xmlns:p14="http://schemas.microsoft.com/office/powerpoint/2010/main" val="58498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CBBE-3A75-4649-B5CB-CCB03173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and Regulatory Accountability Risks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7093C-32EE-4F7C-89EF-EF855926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4" name="Group 64">
            <a:extLst>
              <a:ext uri="{FF2B5EF4-FFF2-40B4-BE49-F238E27FC236}">
                <a16:creationId xmlns:a16="http://schemas.microsoft.com/office/drawing/2014/main" id="{7E7EDD44-EC6B-4BED-AE8C-0DF5CF2FA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00886"/>
              </p:ext>
            </p:extLst>
          </p:nvPr>
        </p:nvGraphicFramePr>
        <p:xfrm>
          <a:off x="952500" y="1309457"/>
          <a:ext cx="7239000" cy="4894825"/>
        </p:xfrm>
        <a:graphic>
          <a:graphicData uri="http://schemas.openxmlformats.org/drawingml/2006/table">
            <a:tbl>
              <a:tblPr/>
              <a:tblGrid>
                <a:gridCol w="2986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Organizational/Regulatory Accountability Risk Type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Lack of legal regulation and common standards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Regulations that are vague, contradictory, or missing make it difficult for technology producers to know how to account for their actions, and to whom.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Lack of internal guiding principles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Teams and organizations that do not establish shared guiding principles lack clear expectations of goals, limits, and virtues.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Lack of clear lines of responsibility and liability for decisions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Confusion about roles, or who is liable for what kinds of decisions, makes it difficult to attribute responsibility and sanctions when things go wrong (or right).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207184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Lack of external oversight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Organizations and teams that do not invite scrutiny from external auditors are less likely to establish strong accountability protocols.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35273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Lack of an accountable culture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An organization’s culture can lack accountability by promoting behaviors that oppose it. A typical case would be the Silicon Valley mentality of “move fast and break things.” 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93937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Case of crises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Risks emerging in time of emergency.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69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44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E187E2-324A-4248-A5F4-46953605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00269"/>
            <a:ext cx="7883768" cy="844611"/>
          </a:xfrm>
        </p:spPr>
        <p:txBody>
          <a:bodyPr anchor="ctr">
            <a:normAutofit/>
          </a:bodyPr>
          <a:lstStyle/>
          <a:p>
            <a:r>
              <a:rPr lang="en-US" dirty="0"/>
              <a:t>Accountability Standards and Regulations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C3A0-E795-45D6-BA0D-69E7B95C0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Sarbanes-Oxley Act of 2002</a:t>
            </a:r>
          </a:p>
          <a:p>
            <a:pPr lvl="0"/>
            <a:r>
              <a:rPr lang="en-US" dirty="0"/>
              <a:t>The European Commission’s Independent High-Level Expert Group on Artificial Intelligence guidelines for trustworthy AI</a:t>
            </a:r>
          </a:p>
          <a:p>
            <a:pPr lvl="0"/>
            <a:r>
              <a:rPr lang="en-US" dirty="0"/>
              <a:t>Fairness, Accountability, and Transparency in Machine Learning (FAT/ML) principles</a:t>
            </a:r>
          </a:p>
          <a:p>
            <a:pPr lvl="0"/>
            <a:r>
              <a:rPr lang="en-US" dirty="0"/>
              <a:t>Institute for Electrical and Electronics Engineers (IEEE)’s Global Initiative on Ethics of Autonomous and Intelligent Systems</a:t>
            </a:r>
          </a:p>
          <a:p>
            <a:pPr lvl="0"/>
            <a:r>
              <a:rPr lang="en-US" dirty="0"/>
              <a:t>U.S. Algorithmic Accountability Act of 2019—not adopted, but it proposed impact assessment for automated decision-making systems</a:t>
            </a:r>
          </a:p>
        </p:txBody>
      </p:sp>
      <p:pic>
        <p:nvPicPr>
          <p:cNvPr id="6" name="Content Placeholder 5" descr="Hand with a gavel">
            <a:extLst>
              <a:ext uri="{FF2B5EF4-FFF2-40B4-BE49-F238E27FC236}">
                <a16:creationId xmlns:a16="http://schemas.microsoft.com/office/drawing/2014/main" id="{D66A170E-4671-F540-B363-D7793A6D7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0919" r="29519" b="-1"/>
          <a:stretch/>
        </p:blipFill>
        <p:spPr>
          <a:xfrm>
            <a:off x="4648200" y="1602814"/>
            <a:ext cx="4038600" cy="4520735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4CF08-F2B8-4696-9CE3-387E1814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584" y="6445470"/>
            <a:ext cx="2133600" cy="365125"/>
          </a:xfrm>
        </p:spPr>
        <p:txBody>
          <a:bodyPr anchor="ctr">
            <a:normAutofit/>
          </a:bodyPr>
          <a:lstStyle/>
          <a:p>
            <a:fld id="{A8160BDD-7155-D744-B749-9730458604A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4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92ECF-07AA-4BD6-A9D6-57D9736C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CD728-05B6-4464-8554-C15D7E54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Potential Sources of Accountability Risks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E0ACD2A-EF03-454E-B617-9AF78F4FA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Scenario: Consider the RudiBrace product, or a product from your workplace.</a:t>
            </a:r>
            <a:br>
              <a:rPr lang="en-US" sz="1800" dirty="0"/>
            </a:b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Which types of technical accountability risks do you think are most important?</a:t>
            </a:r>
            <a:br>
              <a:rPr lang="en-US" sz="1800" dirty="0"/>
            </a:b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Which types of organizational or regulatory accountability risks do you think are most important?</a:t>
            </a:r>
            <a:br>
              <a:rPr lang="en-US" sz="1800" dirty="0"/>
            </a:b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Which types of technical accountability risks do you think need to be mitigated with the greatest urgency?</a:t>
            </a:r>
            <a:br>
              <a:rPr lang="en-US" sz="1800" dirty="0"/>
            </a:b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Which types of organizational or regulatory accountability risks do you think need to be mitigated with the greatest urgency?</a:t>
            </a:r>
            <a:endParaRPr lang="en-IT" sz="1800" dirty="0"/>
          </a:p>
        </p:txBody>
      </p:sp>
    </p:spTree>
    <p:extLst>
      <p:ext uri="{BB962C8B-B14F-4D97-AF65-F5344CB8AC3E}">
        <p14:creationId xmlns:p14="http://schemas.microsoft.com/office/powerpoint/2010/main" val="131347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CB5C-33A8-43A3-8B2F-1F5B8A93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 Tradeoffs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217FA-43B3-4967-8CF0-8A98DA5B6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41445-9111-40D0-8599-C75B008E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46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2253C6-7ADB-4727-A0B0-9ABFD7E1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Accountability Tradeoffs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AE390-5E52-433F-9696-97DA8FF1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42EB3A-6B6F-45C4-9E0B-7395D0C902D8}"/>
              </a:ext>
            </a:extLst>
          </p:cNvPr>
          <p:cNvGrpSpPr/>
          <p:nvPr/>
        </p:nvGrpSpPr>
        <p:grpSpPr>
          <a:xfrm>
            <a:off x="1328158" y="1090057"/>
            <a:ext cx="6487683" cy="5322779"/>
            <a:chOff x="1328158" y="1033785"/>
            <a:chExt cx="6487683" cy="53227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FDE9477-DC23-4A7A-8FD5-0B8D8C9EFFCA}"/>
                </a:ext>
              </a:extLst>
            </p:cNvPr>
            <p:cNvSpPr/>
            <p:nvPr/>
          </p:nvSpPr>
          <p:spPr>
            <a:xfrm>
              <a:off x="3630895" y="2810679"/>
              <a:ext cx="1882208" cy="1768991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GB" sz="1400" b="1" kern="0" dirty="0">
                  <a:solidFill>
                    <a:srgbClr val="FF0000"/>
                  </a:solidFill>
                  <a:latin typeface="Calibri" panose="020F0502020204030204" pitchFamily="34" charset="0"/>
                </a:rPr>
                <a:t>Accountability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8C4D93-614B-463E-985D-2131C21C238F}"/>
                </a:ext>
              </a:extLst>
            </p:cNvPr>
            <p:cNvSpPr/>
            <p:nvPr/>
          </p:nvSpPr>
          <p:spPr>
            <a:xfrm>
              <a:off x="3864935" y="1033785"/>
              <a:ext cx="1414131" cy="1329069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GB" sz="1400" b="1" kern="0" dirty="0">
                  <a:solidFill>
                    <a:schemeClr val="bg1"/>
                  </a:solidFill>
                  <a:latin typeface="Calibri" panose="020F0502020204030204" pitchFamily="34" charset="0"/>
                </a:rPr>
                <a:t>Efficiency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DF43DB2-7F14-4C6F-8479-996F73A2D040}"/>
                </a:ext>
              </a:extLst>
            </p:cNvPr>
            <p:cNvSpPr/>
            <p:nvPr/>
          </p:nvSpPr>
          <p:spPr>
            <a:xfrm>
              <a:off x="6401710" y="3030640"/>
              <a:ext cx="1414131" cy="1329069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GB" sz="1400" b="1" kern="0" dirty="0">
                  <a:solidFill>
                    <a:schemeClr val="bg1"/>
                  </a:solidFill>
                  <a:latin typeface="Calibri" panose="020F0502020204030204" pitchFamily="34" charset="0"/>
                </a:rPr>
                <a:t>Power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711E83-A004-49C0-A588-6F0122856A0F}"/>
                </a:ext>
              </a:extLst>
            </p:cNvPr>
            <p:cNvSpPr/>
            <p:nvPr/>
          </p:nvSpPr>
          <p:spPr>
            <a:xfrm>
              <a:off x="1328158" y="3039145"/>
              <a:ext cx="1414131" cy="1329069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GB" sz="1400" b="1" kern="0" dirty="0">
                  <a:solidFill>
                    <a:schemeClr val="bg1"/>
                  </a:solidFill>
                  <a:latin typeface="Calibri" panose="020F0502020204030204" pitchFamily="34" charset="0"/>
                </a:rPr>
                <a:t>Profit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CD0A9C-8CCB-4EE9-987B-336C7F6C88BB}"/>
                </a:ext>
              </a:extLst>
            </p:cNvPr>
            <p:cNvSpPr/>
            <p:nvPr/>
          </p:nvSpPr>
          <p:spPr>
            <a:xfrm>
              <a:off x="3864934" y="5027495"/>
              <a:ext cx="1414131" cy="1329069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GB" sz="1400" b="1" kern="0" dirty="0">
                  <a:solidFill>
                    <a:schemeClr val="bg1"/>
                  </a:solidFill>
                  <a:latin typeface="Calibri" panose="020F0502020204030204" pitchFamily="34" charset="0"/>
                </a:rPr>
                <a:t>Growth</a:t>
              </a:r>
            </a:p>
          </p:txBody>
        </p:sp>
        <p:sp>
          <p:nvSpPr>
            <p:cNvPr id="13" name="Multiply 13">
              <a:extLst>
                <a:ext uri="{FF2B5EF4-FFF2-40B4-BE49-F238E27FC236}">
                  <a16:creationId xmlns:a16="http://schemas.microsoft.com/office/drawing/2014/main" id="{B8210442-070F-4715-8097-1644BF90BCE4}"/>
                </a:ext>
              </a:extLst>
            </p:cNvPr>
            <p:cNvSpPr/>
            <p:nvPr/>
          </p:nvSpPr>
          <p:spPr>
            <a:xfrm>
              <a:off x="4368007" y="2381991"/>
              <a:ext cx="407984" cy="390460"/>
            </a:xfrm>
            <a:prstGeom prst="mathMultiply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GB" sz="1100" b="1" kern="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Multiply 14">
              <a:extLst>
                <a:ext uri="{FF2B5EF4-FFF2-40B4-BE49-F238E27FC236}">
                  <a16:creationId xmlns:a16="http://schemas.microsoft.com/office/drawing/2014/main" id="{2242D768-BA89-4D60-9DEC-3D37FCB349DA}"/>
                </a:ext>
              </a:extLst>
            </p:cNvPr>
            <p:cNvSpPr/>
            <p:nvPr/>
          </p:nvSpPr>
          <p:spPr>
            <a:xfrm>
              <a:off x="5636395" y="3499944"/>
              <a:ext cx="407984" cy="390460"/>
            </a:xfrm>
            <a:prstGeom prst="mathMultiply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GB" sz="1100" b="1" kern="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Multiply 15">
              <a:extLst>
                <a:ext uri="{FF2B5EF4-FFF2-40B4-BE49-F238E27FC236}">
                  <a16:creationId xmlns:a16="http://schemas.microsoft.com/office/drawing/2014/main" id="{65D6454B-A211-4410-AB63-EA0E9C9E78F9}"/>
                </a:ext>
              </a:extLst>
            </p:cNvPr>
            <p:cNvSpPr/>
            <p:nvPr/>
          </p:nvSpPr>
          <p:spPr>
            <a:xfrm>
              <a:off x="4368007" y="4617898"/>
              <a:ext cx="407984" cy="390460"/>
            </a:xfrm>
            <a:prstGeom prst="mathMultiply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GB" sz="1100" b="1" kern="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Multiply 16">
              <a:extLst>
                <a:ext uri="{FF2B5EF4-FFF2-40B4-BE49-F238E27FC236}">
                  <a16:creationId xmlns:a16="http://schemas.microsoft.com/office/drawing/2014/main" id="{96281002-EFA7-48E3-B69A-1994D3F5616A}"/>
                </a:ext>
              </a:extLst>
            </p:cNvPr>
            <p:cNvSpPr/>
            <p:nvPr/>
          </p:nvSpPr>
          <p:spPr>
            <a:xfrm>
              <a:off x="3099619" y="3508449"/>
              <a:ext cx="407984" cy="390460"/>
            </a:xfrm>
            <a:prstGeom prst="mathMultiply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GB" sz="1100" b="1" kern="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242FCB-FF1F-4E66-B13C-DFFDD4121EC8}"/>
              </a:ext>
            </a:extLst>
          </p:cNvPr>
          <p:cNvSpPr/>
          <p:nvPr/>
        </p:nvSpPr>
        <p:spPr>
          <a:xfrm>
            <a:off x="0" y="1061921"/>
            <a:ext cx="9256542" cy="5465488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484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9461B-EF98-438E-AB7D-BF4929B9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AF6B06-B1C8-45A6-B472-9A92C855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Tradeoffs (Slide 1 of 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338F3-EB52-4EC9-8D0A-F65A60D46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56" y="2409825"/>
            <a:ext cx="2594423" cy="1384889"/>
          </a:xfrm>
        </p:spPr>
        <p:txBody>
          <a:bodyPr/>
          <a:lstStyle/>
          <a:p>
            <a:r>
              <a:rPr lang="en-US" dirty="0"/>
              <a:t>Speed</a:t>
            </a:r>
          </a:p>
          <a:p>
            <a:r>
              <a:rPr lang="en-US" dirty="0"/>
              <a:t>Consistency</a:t>
            </a:r>
          </a:p>
          <a:p>
            <a:r>
              <a:rPr lang="en-US" dirty="0"/>
              <a:t>Objectivity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098D2E-7856-4859-AC78-CA3BCD65F7D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50328" y="2456278"/>
            <a:ext cx="2959100" cy="1504950"/>
          </a:xfrm>
        </p:spPr>
        <p:txBody>
          <a:bodyPr/>
          <a:lstStyle/>
          <a:p>
            <a:r>
              <a:rPr lang="en-US" dirty="0"/>
              <a:t>Transparency</a:t>
            </a:r>
          </a:p>
          <a:p>
            <a:r>
              <a:rPr lang="en-US" dirty="0"/>
              <a:t>Responsibility</a:t>
            </a:r>
          </a:p>
          <a:p>
            <a:r>
              <a:rPr lang="en-US" dirty="0"/>
              <a:t>Traditional accountability mechanisms</a:t>
            </a:r>
          </a:p>
          <a:p>
            <a:endParaRPr lang="en-US" dirty="0"/>
          </a:p>
        </p:txBody>
      </p:sp>
      <p:pic>
        <p:nvPicPr>
          <p:cNvPr id="8" name="Content Placeholder 5" descr="Scales of justice outline">
            <a:extLst>
              <a:ext uri="{FF2B5EF4-FFF2-40B4-BE49-F238E27FC236}">
                <a16:creationId xmlns:a16="http://schemas.microsoft.com/office/drawing/2014/main" id="{4B02ED8F-EB26-4201-92B1-E3075A5C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806" y="1824596"/>
            <a:ext cx="2594423" cy="26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71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AF6B06-B1C8-45A6-B472-9A92C855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Tradeoffs (Slide 2 of 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9461B-EF98-438E-AB7D-BF4929B9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427333-382C-407C-BCE8-DBAF0747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02" y="1856284"/>
            <a:ext cx="2743200" cy="1678359"/>
          </a:xfrm>
          <a:prstGeom prst="rect">
            <a:avLst/>
          </a:prstGeom>
        </p:spPr>
      </p:pic>
      <p:pic>
        <p:nvPicPr>
          <p:cNvPr id="15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7371FC-C3F0-4454-9C9D-0BE4F9F09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18" b="508"/>
          <a:stretch/>
        </p:blipFill>
        <p:spPr>
          <a:xfrm>
            <a:off x="561471" y="4314957"/>
            <a:ext cx="4509210" cy="1423631"/>
          </a:xfrm>
          <a:prstGeom prst="rect">
            <a:avLst/>
          </a:prstGeom>
        </p:spPr>
      </p:pic>
      <p:pic>
        <p:nvPicPr>
          <p:cNvPr id="1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262330-C994-4D3D-8016-A6D79AD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809" y="1843200"/>
            <a:ext cx="4361810" cy="1679026"/>
          </a:xfrm>
          <a:prstGeom prst="rect">
            <a:avLst/>
          </a:prstGeom>
        </p:spPr>
      </p:pic>
      <p:pic>
        <p:nvPicPr>
          <p:cNvPr id="1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3338D7-3251-4F1E-8C7D-E0E15F2C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681" y="4163395"/>
            <a:ext cx="3011689" cy="17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F5166-780A-46B2-B7AD-44146C8A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45547D-026A-4F3F-A5A9-24E1AB3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Calibri"/>
              </a:rPr>
              <a:t>Power</a:t>
            </a:r>
            <a:r>
              <a:rPr lang="en-US" dirty="0">
                <a:ea typeface="+mj-lt"/>
                <a:cs typeface="+mj-lt"/>
              </a:rPr>
              <a:t>, Growth, and Profit Tradeoffs (Slide 1 of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7251F-7CAF-4549-80AC-DB3C4770A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76" y="2613025"/>
            <a:ext cx="2992118" cy="1310985"/>
          </a:xfrm>
        </p:spPr>
        <p:txBody>
          <a:bodyPr/>
          <a:lstStyle/>
          <a:p>
            <a:r>
              <a:rPr lang="en-US" dirty="0"/>
              <a:t>Growth and profit</a:t>
            </a:r>
          </a:p>
          <a:p>
            <a:r>
              <a:rPr lang="en-US" dirty="0"/>
              <a:t>User engagement</a:t>
            </a:r>
          </a:p>
          <a:p>
            <a:r>
              <a:rPr lang="en-US" dirty="0"/>
              <a:t>Competitive advantage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D616A-6428-400E-8C7E-D599EEB7005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942013" y="2613025"/>
            <a:ext cx="3201987" cy="1409700"/>
          </a:xfrm>
        </p:spPr>
        <p:txBody>
          <a:bodyPr/>
          <a:lstStyle/>
          <a:p>
            <a:r>
              <a:rPr lang="en-US" dirty="0"/>
              <a:t>Transparency</a:t>
            </a:r>
          </a:p>
          <a:p>
            <a:r>
              <a:rPr lang="en-US" dirty="0"/>
              <a:t>Regulation</a:t>
            </a:r>
          </a:p>
          <a:p>
            <a:r>
              <a:rPr lang="en-US" dirty="0"/>
              <a:t>Content moderation</a:t>
            </a:r>
          </a:p>
        </p:txBody>
      </p:sp>
      <p:pic>
        <p:nvPicPr>
          <p:cNvPr id="15" name="Content Placeholder 5" descr="Scales of justice outline">
            <a:extLst>
              <a:ext uri="{FF2B5EF4-FFF2-40B4-BE49-F238E27FC236}">
                <a16:creationId xmlns:a16="http://schemas.microsoft.com/office/drawing/2014/main" id="{21AA3560-25B4-4D7E-AD9D-A65BB731E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9194" y="2330227"/>
            <a:ext cx="1745611" cy="17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5547D-026A-4F3F-A5A9-24E1AB3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Calibri"/>
              </a:rPr>
              <a:t>Power</a:t>
            </a:r>
            <a:r>
              <a:rPr lang="en-US" dirty="0">
                <a:ea typeface="+mj-lt"/>
                <a:cs typeface="+mj-lt"/>
              </a:rPr>
              <a:t>, Growth, and Profit Tradeoffs (Slide 2 of 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F5166-780A-46B2-B7AD-44146C8A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pic>
        <p:nvPicPr>
          <p:cNvPr id="9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8E2F5E-FA3D-4F58-B2EE-08D55B30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49" y="2459324"/>
            <a:ext cx="4461535" cy="1519799"/>
          </a:xfrm>
          <a:prstGeom prst="rect">
            <a:avLst/>
          </a:prstGeom>
        </p:spPr>
      </p:pic>
      <p:pic>
        <p:nvPicPr>
          <p:cNvPr id="10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6CF4B1-F32D-426B-AACB-2EE0B6D6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2" y="1150887"/>
            <a:ext cx="3970582" cy="1758604"/>
          </a:xfrm>
          <a:prstGeom prst="rect">
            <a:avLst/>
          </a:prstGeom>
        </p:spPr>
      </p:pic>
      <p:pic>
        <p:nvPicPr>
          <p:cNvPr id="11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6DBF89-D4A8-4986-B87C-E53598E62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00" y="3948510"/>
            <a:ext cx="3794145" cy="1884924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520D820-AA6E-4A17-A84F-2C467BE96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030" y="4677135"/>
            <a:ext cx="4622628" cy="17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1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95973-68CB-4A11-BAB9-21CC7E73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41A3DD-751F-4627-BACB-F08A3962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Accountability Tradeoffs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76BFC5-D20B-4269-924A-34F8F7BAB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General discussion.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If autonomous weapons systems could be shown to significantly reduce civilian deaths in war, does this mean a potential lack of accountability shouldn’t stop us from using the technology?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If self-driving cars could be shown to significantly reduce the number of accidents in domestic traffic, does this mean a potential lack of accountability shouldn’t stop us from using the technology?</a:t>
            </a:r>
          </a:p>
        </p:txBody>
      </p:sp>
    </p:spTree>
    <p:extLst>
      <p:ext uri="{BB962C8B-B14F-4D97-AF65-F5344CB8AC3E}">
        <p14:creationId xmlns:p14="http://schemas.microsoft.com/office/powerpoint/2010/main" val="378234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CCE3-CF82-48A8-9E18-878EC2D9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Accountability?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D241-50F5-48A3-B119-15B029D7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6C9B-D37E-4534-A726-BC9C1AE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F4F6-ADA2-4591-90B6-3566C793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Mitigate Accountability 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0D9D8-663D-4675-B240-DD3AEE4A9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651F6-536C-4310-942A-9AB1A94A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8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B3112-A2D1-476E-ACCF-E3C3F3A0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FF4FD-293C-42C1-A5CA-9E7EB671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Accountability Risk Mitigation Strategies (Slide 1 of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7CAAE-2685-FA44-9755-357C09F2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At the organizational level:</a:t>
            </a:r>
          </a:p>
          <a:p>
            <a:pPr lvl="0"/>
            <a:r>
              <a:rPr lang="en-US" dirty="0"/>
              <a:t>Document company policies clearly.</a:t>
            </a:r>
          </a:p>
          <a:p>
            <a:pPr lvl="1"/>
            <a:r>
              <a:rPr lang="en-US" dirty="0"/>
              <a:t>Provide them to all design and development teams.</a:t>
            </a:r>
          </a:p>
          <a:p>
            <a:pPr lvl="0"/>
            <a:r>
              <a:rPr lang="en-US" dirty="0"/>
              <a:t>Establish review boards from within or outside your organization.</a:t>
            </a:r>
          </a:p>
          <a:p>
            <a:pPr lvl="1"/>
            <a:r>
              <a:rPr lang="en-US" dirty="0"/>
              <a:t>They will provide oversight of sensitive decisions.</a:t>
            </a:r>
          </a:p>
          <a:p>
            <a:pPr lvl="0"/>
            <a:r>
              <a:rPr lang="en-US" dirty="0"/>
              <a:t>Provide opportunities for stakeholders to report concerns, contest outcomes, and interrogate decisions/processes.</a:t>
            </a:r>
          </a:p>
          <a:p>
            <a:pPr lvl="0"/>
            <a:r>
              <a:rPr lang="en-US" dirty="0"/>
              <a:t>Require credentialing of technical staff and operators of products whenever appropriate.</a:t>
            </a:r>
          </a:p>
          <a:p>
            <a:pPr lvl="0"/>
            <a:r>
              <a:rPr lang="en-US" dirty="0"/>
              <a:t>Cooperate with standard-setting bodies, watchdog organizations, and regulators to improve standards and regulations for your industry </a:t>
            </a:r>
          </a:p>
          <a:p>
            <a:pPr lvl="0"/>
            <a:r>
              <a:rPr lang="en-US" dirty="0"/>
              <a:t>Consider adopting a fair competition policy.</a:t>
            </a:r>
          </a:p>
          <a:p>
            <a:pPr lvl="1"/>
            <a:r>
              <a:rPr lang="en-US" dirty="0"/>
              <a:t>No false claims or disparaging the competitors.</a:t>
            </a:r>
          </a:p>
          <a:p>
            <a:pPr lvl="0"/>
            <a:r>
              <a:rPr lang="en-US" dirty="0"/>
              <a:t>Consider adopting an open data policy.</a:t>
            </a:r>
          </a:p>
          <a:p>
            <a:pPr lvl="1"/>
            <a:r>
              <a:rPr lang="en-US" dirty="0"/>
              <a:t>Make data available to all without restriction.</a:t>
            </a:r>
          </a:p>
        </p:txBody>
      </p:sp>
    </p:spTree>
    <p:extLst>
      <p:ext uri="{BB962C8B-B14F-4D97-AF65-F5344CB8AC3E}">
        <p14:creationId xmlns:p14="http://schemas.microsoft.com/office/powerpoint/2010/main" val="51066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B3112-A2D1-476E-ACCF-E3C3F3A0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FF4FD-293C-42C1-A5CA-9E7EB671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Accountability Risk Mitigation Strategies (Slide 2 of 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7CAAE-2685-FA44-9755-357C09F2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At the product design level:</a:t>
            </a:r>
          </a:p>
          <a:p>
            <a:pPr lvl="0"/>
            <a:r>
              <a:rPr lang="en-US" dirty="0"/>
              <a:t>Follow the business conduct guidelines/governance provided by your organization.</a:t>
            </a:r>
          </a:p>
          <a:p>
            <a:pPr lvl="0"/>
            <a:r>
              <a:rPr lang="en-US" dirty="0"/>
              <a:t>Establish lines of responsibility and liability for outcomes of each process.</a:t>
            </a:r>
          </a:p>
          <a:p>
            <a:pPr lvl="0"/>
            <a:r>
              <a:rPr lang="en-US" dirty="0"/>
              <a:t>Establish standard operating procedures for workflow and interactions with customers.</a:t>
            </a:r>
          </a:p>
          <a:p>
            <a:pPr lvl="0"/>
            <a:r>
              <a:rPr lang="en-US" dirty="0"/>
              <a:t>Maintain communication with third-party partners, and clarify division of responsibilities in written contracts.</a:t>
            </a:r>
          </a:p>
          <a:p>
            <a:pPr lvl="0"/>
            <a:r>
              <a:rPr lang="en-US" dirty="0"/>
              <a:t>Consider using visual contracts or smart contracts.</a:t>
            </a:r>
          </a:p>
          <a:p>
            <a:pPr lvl="0"/>
            <a:r>
              <a:rPr lang="en-US" dirty="0"/>
              <a:t>Document and record design processes and decisions with the expectation that you may be audited or investigated.</a:t>
            </a:r>
          </a:p>
          <a:p>
            <a:pPr lvl="0"/>
            <a:r>
              <a:rPr lang="en-US" dirty="0"/>
              <a:t>Pilot-test all products and document results.</a:t>
            </a:r>
          </a:p>
          <a:p>
            <a:pPr lvl="0"/>
            <a:r>
              <a:rPr lang="en-US" dirty="0"/>
              <a:t>Use RACI matrices to establish project roles.</a:t>
            </a:r>
          </a:p>
        </p:txBody>
      </p:sp>
    </p:spTree>
    <p:extLst>
      <p:ext uri="{BB962C8B-B14F-4D97-AF65-F5344CB8AC3E}">
        <p14:creationId xmlns:p14="http://schemas.microsoft.com/office/powerpoint/2010/main" val="3915546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C3A44-4624-4124-9BD6-6EFAEA17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7C5DD03-9418-498D-AB81-F66EE2A2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 Matrices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A71885-2CC7-4A51-85C2-D6AEBED826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RACI matrix</a:t>
            </a:r>
            <a:r>
              <a:rPr lang="en-US" dirty="0"/>
              <a:t>: (Responsible, accountable, consulted, informed) A way of allocating project roles in a manner that promotes accountability.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5106EBD-ECBB-40D8-84BF-84B0A85DE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18660"/>
              </p:ext>
            </p:extLst>
          </p:nvPr>
        </p:nvGraphicFramePr>
        <p:xfrm>
          <a:off x="1524000" y="2690864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02460596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5919185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709088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77548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75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47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252843"/>
                  </a:ext>
                </a:extLst>
              </a:tr>
            </a:tbl>
          </a:graphicData>
        </a:graphic>
      </p:graphicFrame>
      <p:sp>
        <p:nvSpPr>
          <p:cNvPr id="11" name="AutoShape 303">
            <a:extLst>
              <a:ext uri="{FF2B5EF4-FFF2-40B4-BE49-F238E27FC236}">
                <a16:creationId xmlns:a16="http://schemas.microsoft.com/office/drawing/2014/main" id="{855153D3-D60B-4D68-A77D-F79282DCD75C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186169" y="194678"/>
            <a:ext cx="255670" cy="4555672"/>
          </a:xfrm>
          <a:prstGeom prst="rightBrace">
            <a:avLst>
              <a:gd name="adj1" fmla="val 65909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 Box 307">
            <a:extLst>
              <a:ext uri="{FF2B5EF4-FFF2-40B4-BE49-F238E27FC236}">
                <a16:creationId xmlns:a16="http://schemas.microsoft.com/office/drawing/2014/main" id="{4136B82E-DE96-4693-9766-5AB4B6EFB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133" y="2040458"/>
            <a:ext cx="1984071" cy="33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Project team members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F95A2-5977-41AB-9D5A-2E444F6D94F2}"/>
              </a:ext>
            </a:extLst>
          </p:cNvPr>
          <p:cNvSpPr/>
          <p:nvPr/>
        </p:nvSpPr>
        <p:spPr>
          <a:xfrm>
            <a:off x="3036168" y="3024560"/>
            <a:ext cx="4583832" cy="155057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4" name="Text Box 307">
            <a:extLst>
              <a:ext uri="{FF2B5EF4-FFF2-40B4-BE49-F238E27FC236}">
                <a16:creationId xmlns:a16="http://schemas.microsoft.com/office/drawing/2014/main" id="{6F37774D-F245-4F35-A4DE-85E37ADF9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802" y="4979546"/>
            <a:ext cx="6226866" cy="139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R = Person responsible (Who will accomplish the task?)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A = Accountable (Who oversees the project and communicates outcomes?)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C = Consulted (Who will provide input?)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0" dirty="0">
                <a:solidFill>
                  <a:srgbClr val="000000"/>
                </a:solidFill>
                <a:latin typeface="Calibri"/>
                <a:cs typeface="Calibri"/>
              </a:rPr>
              <a:t>I = Informed (Who is told about progress and completion but does not supervise or provide input?)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5" name="AutoShape 303">
            <a:extLst>
              <a:ext uri="{FF2B5EF4-FFF2-40B4-BE49-F238E27FC236}">
                <a16:creationId xmlns:a16="http://schemas.microsoft.com/office/drawing/2014/main" id="{A1E3C8FD-E8FE-4D7C-9E33-F8FF7CC435E9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197889" y="2443159"/>
            <a:ext cx="255670" cy="4555672"/>
          </a:xfrm>
          <a:prstGeom prst="rightBrace">
            <a:avLst>
              <a:gd name="adj1" fmla="val 65909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AutoShape 303">
            <a:extLst>
              <a:ext uri="{FF2B5EF4-FFF2-40B4-BE49-F238E27FC236}">
                <a16:creationId xmlns:a16="http://schemas.microsoft.com/office/drawing/2014/main" id="{6F6CD9FE-DC0B-4F52-AE48-7552DFE779A3}"/>
              </a:ext>
            </a:extLst>
          </p:cNvPr>
          <p:cNvSpPr>
            <a:spLocks/>
          </p:cNvSpPr>
          <p:nvPr/>
        </p:nvSpPr>
        <p:spPr bwMode="auto">
          <a:xfrm flipH="1" flipV="1">
            <a:off x="1337389" y="3080825"/>
            <a:ext cx="211297" cy="1451577"/>
          </a:xfrm>
          <a:prstGeom prst="rightBrace">
            <a:avLst>
              <a:gd name="adj1" fmla="val 65909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307">
            <a:extLst>
              <a:ext uri="{FF2B5EF4-FFF2-40B4-BE49-F238E27FC236}">
                <a16:creationId xmlns:a16="http://schemas.microsoft.com/office/drawing/2014/main" id="{36BE82D1-E9F5-49F2-85A4-B84373155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75" y="3638440"/>
            <a:ext cx="111995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Project tasks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C720F-CCD3-411C-98F7-56611C710F1B}"/>
              </a:ext>
            </a:extLst>
          </p:cNvPr>
          <p:cNvSpPr/>
          <p:nvPr/>
        </p:nvSpPr>
        <p:spPr>
          <a:xfrm>
            <a:off x="0" y="2022512"/>
            <a:ext cx="8954184" cy="432526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492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F463-5F58-401D-ACEA-216F8C29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678F66-6916-42C8-BD00-86FC51DB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 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9F800-DC9A-4B6B-8A26-84E75C442710}"/>
              </a:ext>
            </a:extLst>
          </p:cNvPr>
          <p:cNvSpPr/>
          <p:nvPr/>
        </p:nvSpPr>
        <p:spPr>
          <a:xfrm>
            <a:off x="844711" y="1537855"/>
            <a:ext cx="7425965" cy="4200793"/>
          </a:xfrm>
          <a:prstGeom prst="rect">
            <a:avLst/>
          </a:prstGeom>
          <a:ln>
            <a:noFill/>
          </a:ln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AB5FFC-DF8E-49F9-B382-DD16B3A467CA}"/>
              </a:ext>
            </a:extLst>
          </p:cNvPr>
          <p:cNvGrpSpPr/>
          <p:nvPr/>
        </p:nvGrpSpPr>
        <p:grpSpPr>
          <a:xfrm>
            <a:off x="943184" y="1354971"/>
            <a:ext cx="7425965" cy="976356"/>
            <a:chOff x="844711" y="1537855"/>
            <a:chExt cx="7425965" cy="97635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D3E45B-6B88-42A8-B823-915F6119B0A4}"/>
                </a:ext>
              </a:extLst>
            </p:cNvPr>
            <p:cNvSpPr/>
            <p:nvPr/>
          </p:nvSpPr>
          <p:spPr>
            <a:xfrm>
              <a:off x="844711" y="1537855"/>
              <a:ext cx="7425965" cy="976356"/>
            </a:xfrm>
            <a:custGeom>
              <a:avLst/>
              <a:gdLst>
                <a:gd name="connsiteX0" fmla="*/ 0 w 7425965"/>
                <a:gd name="connsiteY0" fmla="*/ 97636 h 976356"/>
                <a:gd name="connsiteX1" fmla="*/ 97636 w 7425965"/>
                <a:gd name="connsiteY1" fmla="*/ 0 h 976356"/>
                <a:gd name="connsiteX2" fmla="*/ 7328329 w 7425965"/>
                <a:gd name="connsiteY2" fmla="*/ 0 h 976356"/>
                <a:gd name="connsiteX3" fmla="*/ 7425965 w 7425965"/>
                <a:gd name="connsiteY3" fmla="*/ 97636 h 976356"/>
                <a:gd name="connsiteX4" fmla="*/ 7425965 w 7425965"/>
                <a:gd name="connsiteY4" fmla="*/ 878720 h 976356"/>
                <a:gd name="connsiteX5" fmla="*/ 7328329 w 7425965"/>
                <a:gd name="connsiteY5" fmla="*/ 976356 h 976356"/>
                <a:gd name="connsiteX6" fmla="*/ 97636 w 7425965"/>
                <a:gd name="connsiteY6" fmla="*/ 976356 h 976356"/>
                <a:gd name="connsiteX7" fmla="*/ 0 w 7425965"/>
                <a:gd name="connsiteY7" fmla="*/ 878720 h 976356"/>
                <a:gd name="connsiteX8" fmla="*/ 0 w 7425965"/>
                <a:gd name="connsiteY8" fmla="*/ 97636 h 97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5965" h="976356">
                  <a:moveTo>
                    <a:pt x="0" y="97636"/>
                  </a:moveTo>
                  <a:cubicBezTo>
                    <a:pt x="0" y="43713"/>
                    <a:pt x="43713" y="0"/>
                    <a:pt x="97636" y="0"/>
                  </a:cubicBezTo>
                  <a:lnTo>
                    <a:pt x="7328329" y="0"/>
                  </a:lnTo>
                  <a:cubicBezTo>
                    <a:pt x="7382252" y="0"/>
                    <a:pt x="7425965" y="43713"/>
                    <a:pt x="7425965" y="97636"/>
                  </a:cubicBezTo>
                  <a:lnTo>
                    <a:pt x="7425965" y="878720"/>
                  </a:lnTo>
                  <a:cubicBezTo>
                    <a:pt x="7425965" y="932643"/>
                    <a:pt x="7382252" y="976356"/>
                    <a:pt x="7328329" y="976356"/>
                  </a:cubicBezTo>
                  <a:lnTo>
                    <a:pt x="97636" y="976356"/>
                  </a:lnTo>
                  <a:cubicBezTo>
                    <a:pt x="43713" y="976356"/>
                    <a:pt x="0" y="932643"/>
                    <a:pt x="0" y="878720"/>
                  </a:cubicBezTo>
                  <a:lnTo>
                    <a:pt x="0" y="97636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5698" tIns="102870" rIns="102871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Algorithmic Impact Assessment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268FDFC-E0B7-4627-87E4-6A4DD5FF439C}"/>
                </a:ext>
              </a:extLst>
            </p:cNvPr>
            <p:cNvSpPr/>
            <p:nvPr/>
          </p:nvSpPr>
          <p:spPr>
            <a:xfrm>
              <a:off x="942346" y="1635490"/>
              <a:ext cx="1485193" cy="781084"/>
            </a:xfrm>
            <a:prstGeom prst="roundRect">
              <a:avLst>
                <a:gd name="adj" fmla="val 10000"/>
              </a:avLst>
            </a:prstGeom>
            <a:blipFill>
              <a:blip r:embed="rId2">
                <a:alphaModFix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2C1060-FACB-434A-8147-F205A2E7FCCC}"/>
              </a:ext>
            </a:extLst>
          </p:cNvPr>
          <p:cNvGrpSpPr/>
          <p:nvPr/>
        </p:nvGrpSpPr>
        <p:grpSpPr>
          <a:xfrm>
            <a:off x="943184" y="3373925"/>
            <a:ext cx="7425965" cy="976356"/>
            <a:chOff x="844711" y="2611846"/>
            <a:chExt cx="7425965" cy="97635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EC0298-0322-406B-83CC-E548C279D77C}"/>
                </a:ext>
              </a:extLst>
            </p:cNvPr>
            <p:cNvSpPr/>
            <p:nvPr/>
          </p:nvSpPr>
          <p:spPr>
            <a:xfrm>
              <a:off x="844711" y="2611846"/>
              <a:ext cx="7425965" cy="976356"/>
            </a:xfrm>
            <a:custGeom>
              <a:avLst/>
              <a:gdLst>
                <a:gd name="connsiteX0" fmla="*/ 0 w 7425965"/>
                <a:gd name="connsiteY0" fmla="*/ 97636 h 976356"/>
                <a:gd name="connsiteX1" fmla="*/ 97636 w 7425965"/>
                <a:gd name="connsiteY1" fmla="*/ 0 h 976356"/>
                <a:gd name="connsiteX2" fmla="*/ 7328329 w 7425965"/>
                <a:gd name="connsiteY2" fmla="*/ 0 h 976356"/>
                <a:gd name="connsiteX3" fmla="*/ 7425965 w 7425965"/>
                <a:gd name="connsiteY3" fmla="*/ 97636 h 976356"/>
                <a:gd name="connsiteX4" fmla="*/ 7425965 w 7425965"/>
                <a:gd name="connsiteY4" fmla="*/ 878720 h 976356"/>
                <a:gd name="connsiteX5" fmla="*/ 7328329 w 7425965"/>
                <a:gd name="connsiteY5" fmla="*/ 976356 h 976356"/>
                <a:gd name="connsiteX6" fmla="*/ 97636 w 7425965"/>
                <a:gd name="connsiteY6" fmla="*/ 976356 h 976356"/>
                <a:gd name="connsiteX7" fmla="*/ 0 w 7425965"/>
                <a:gd name="connsiteY7" fmla="*/ 878720 h 976356"/>
                <a:gd name="connsiteX8" fmla="*/ 0 w 7425965"/>
                <a:gd name="connsiteY8" fmla="*/ 97636 h 97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5965" h="976356">
                  <a:moveTo>
                    <a:pt x="0" y="97636"/>
                  </a:moveTo>
                  <a:cubicBezTo>
                    <a:pt x="0" y="43713"/>
                    <a:pt x="43713" y="0"/>
                    <a:pt x="97636" y="0"/>
                  </a:cubicBezTo>
                  <a:lnTo>
                    <a:pt x="7328329" y="0"/>
                  </a:lnTo>
                  <a:cubicBezTo>
                    <a:pt x="7382252" y="0"/>
                    <a:pt x="7425965" y="43713"/>
                    <a:pt x="7425965" y="97636"/>
                  </a:cubicBezTo>
                  <a:lnTo>
                    <a:pt x="7425965" y="878720"/>
                  </a:lnTo>
                  <a:cubicBezTo>
                    <a:pt x="7425965" y="932643"/>
                    <a:pt x="7382252" y="976356"/>
                    <a:pt x="7328329" y="976356"/>
                  </a:cubicBezTo>
                  <a:lnTo>
                    <a:pt x="97636" y="976356"/>
                  </a:lnTo>
                  <a:cubicBezTo>
                    <a:pt x="43713" y="976356"/>
                    <a:pt x="0" y="932643"/>
                    <a:pt x="0" y="878720"/>
                  </a:cubicBezTo>
                  <a:lnTo>
                    <a:pt x="0" y="97636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5698" tIns="102870" rIns="102871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Data visualization and </a:t>
              </a:r>
              <a:r>
                <a:rPr lang="en-US" sz="2700" dirty="0"/>
                <a:t>d</a:t>
              </a:r>
              <a:r>
                <a:rPr lang="en-US" sz="2700" kern="1200" dirty="0"/>
                <a:t>ashboard reporting</a:t>
              </a:r>
            </a:p>
          </p:txBody>
        </p:sp>
        <p:sp>
          <p:nvSpPr>
            <p:cNvPr id="11" name="Rectangle: Rounded Corners 10" descr="Gauge with solid fill">
              <a:extLst>
                <a:ext uri="{FF2B5EF4-FFF2-40B4-BE49-F238E27FC236}">
                  <a16:creationId xmlns:a16="http://schemas.microsoft.com/office/drawing/2014/main" id="{E47BE61D-4511-45E0-A07E-ED489D7DE8B3}"/>
                </a:ext>
              </a:extLst>
            </p:cNvPr>
            <p:cNvSpPr/>
            <p:nvPr/>
          </p:nvSpPr>
          <p:spPr>
            <a:xfrm>
              <a:off x="942346" y="2711153"/>
              <a:ext cx="1485193" cy="777741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 t="-45000" b="-4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92EAA5-8572-4459-A9DD-7391D07B3FF7}"/>
              </a:ext>
            </a:extLst>
          </p:cNvPr>
          <p:cNvGrpSpPr/>
          <p:nvPr/>
        </p:nvGrpSpPr>
        <p:grpSpPr>
          <a:xfrm>
            <a:off x="943184" y="4383402"/>
            <a:ext cx="7425965" cy="976356"/>
            <a:chOff x="844711" y="3685838"/>
            <a:chExt cx="7425965" cy="9763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9A666-8E07-45E4-97FD-D286E1323C7B}"/>
                </a:ext>
              </a:extLst>
            </p:cNvPr>
            <p:cNvSpPr/>
            <p:nvPr/>
          </p:nvSpPr>
          <p:spPr>
            <a:xfrm>
              <a:off x="844711" y="3685838"/>
              <a:ext cx="7425965" cy="976356"/>
            </a:xfrm>
            <a:custGeom>
              <a:avLst/>
              <a:gdLst>
                <a:gd name="connsiteX0" fmla="*/ 0 w 7425965"/>
                <a:gd name="connsiteY0" fmla="*/ 97636 h 976356"/>
                <a:gd name="connsiteX1" fmla="*/ 97636 w 7425965"/>
                <a:gd name="connsiteY1" fmla="*/ 0 h 976356"/>
                <a:gd name="connsiteX2" fmla="*/ 7328329 w 7425965"/>
                <a:gd name="connsiteY2" fmla="*/ 0 h 976356"/>
                <a:gd name="connsiteX3" fmla="*/ 7425965 w 7425965"/>
                <a:gd name="connsiteY3" fmla="*/ 97636 h 976356"/>
                <a:gd name="connsiteX4" fmla="*/ 7425965 w 7425965"/>
                <a:gd name="connsiteY4" fmla="*/ 878720 h 976356"/>
                <a:gd name="connsiteX5" fmla="*/ 7328329 w 7425965"/>
                <a:gd name="connsiteY5" fmla="*/ 976356 h 976356"/>
                <a:gd name="connsiteX6" fmla="*/ 97636 w 7425965"/>
                <a:gd name="connsiteY6" fmla="*/ 976356 h 976356"/>
                <a:gd name="connsiteX7" fmla="*/ 0 w 7425965"/>
                <a:gd name="connsiteY7" fmla="*/ 878720 h 976356"/>
                <a:gd name="connsiteX8" fmla="*/ 0 w 7425965"/>
                <a:gd name="connsiteY8" fmla="*/ 97636 h 97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5965" h="976356">
                  <a:moveTo>
                    <a:pt x="0" y="97636"/>
                  </a:moveTo>
                  <a:cubicBezTo>
                    <a:pt x="0" y="43713"/>
                    <a:pt x="43713" y="0"/>
                    <a:pt x="97636" y="0"/>
                  </a:cubicBezTo>
                  <a:lnTo>
                    <a:pt x="7328329" y="0"/>
                  </a:lnTo>
                  <a:cubicBezTo>
                    <a:pt x="7382252" y="0"/>
                    <a:pt x="7425965" y="43713"/>
                    <a:pt x="7425965" y="97636"/>
                  </a:cubicBezTo>
                  <a:lnTo>
                    <a:pt x="7425965" y="878720"/>
                  </a:lnTo>
                  <a:cubicBezTo>
                    <a:pt x="7425965" y="932643"/>
                    <a:pt x="7382252" y="976356"/>
                    <a:pt x="7328329" y="976356"/>
                  </a:cubicBezTo>
                  <a:lnTo>
                    <a:pt x="97636" y="976356"/>
                  </a:lnTo>
                  <a:cubicBezTo>
                    <a:pt x="43713" y="976356"/>
                    <a:pt x="0" y="932643"/>
                    <a:pt x="0" y="878720"/>
                  </a:cubicBezTo>
                  <a:lnTo>
                    <a:pt x="0" y="97636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5698" tIns="102870" rIns="102871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Auditing framework</a:t>
              </a:r>
            </a:p>
          </p:txBody>
        </p:sp>
        <p:sp>
          <p:nvSpPr>
            <p:cNvPr id="13" name="Rectangle: Rounded Corners 12" descr="Folder Search with solid fill">
              <a:extLst>
                <a:ext uri="{FF2B5EF4-FFF2-40B4-BE49-F238E27FC236}">
                  <a16:creationId xmlns:a16="http://schemas.microsoft.com/office/drawing/2014/main" id="{B752A7EC-6AEB-41AE-8C15-28DB07F019BA}"/>
                </a:ext>
              </a:extLst>
            </p:cNvPr>
            <p:cNvSpPr/>
            <p:nvPr/>
          </p:nvSpPr>
          <p:spPr>
            <a:xfrm>
              <a:off x="942346" y="3820497"/>
              <a:ext cx="1485193" cy="707038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 t="-45000" b="-4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E8D548-4FCD-473E-9E27-DEFBE6B587DC}"/>
              </a:ext>
            </a:extLst>
          </p:cNvPr>
          <p:cNvGrpSpPr/>
          <p:nvPr/>
        </p:nvGrpSpPr>
        <p:grpSpPr>
          <a:xfrm>
            <a:off x="943184" y="5392879"/>
            <a:ext cx="7425965" cy="976356"/>
            <a:chOff x="844711" y="5392879"/>
            <a:chExt cx="7425965" cy="97635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946F6C-1DCE-4CA5-B5EA-296CD24859B8}"/>
                </a:ext>
              </a:extLst>
            </p:cNvPr>
            <p:cNvSpPr/>
            <p:nvPr/>
          </p:nvSpPr>
          <p:spPr>
            <a:xfrm>
              <a:off x="844711" y="5392879"/>
              <a:ext cx="7425965" cy="976356"/>
            </a:xfrm>
            <a:custGeom>
              <a:avLst/>
              <a:gdLst>
                <a:gd name="connsiteX0" fmla="*/ 0 w 7425965"/>
                <a:gd name="connsiteY0" fmla="*/ 97636 h 976356"/>
                <a:gd name="connsiteX1" fmla="*/ 97636 w 7425965"/>
                <a:gd name="connsiteY1" fmla="*/ 0 h 976356"/>
                <a:gd name="connsiteX2" fmla="*/ 7328329 w 7425965"/>
                <a:gd name="connsiteY2" fmla="*/ 0 h 976356"/>
                <a:gd name="connsiteX3" fmla="*/ 7425965 w 7425965"/>
                <a:gd name="connsiteY3" fmla="*/ 97636 h 976356"/>
                <a:gd name="connsiteX4" fmla="*/ 7425965 w 7425965"/>
                <a:gd name="connsiteY4" fmla="*/ 878720 h 976356"/>
                <a:gd name="connsiteX5" fmla="*/ 7328329 w 7425965"/>
                <a:gd name="connsiteY5" fmla="*/ 976356 h 976356"/>
                <a:gd name="connsiteX6" fmla="*/ 97636 w 7425965"/>
                <a:gd name="connsiteY6" fmla="*/ 976356 h 976356"/>
                <a:gd name="connsiteX7" fmla="*/ 0 w 7425965"/>
                <a:gd name="connsiteY7" fmla="*/ 878720 h 976356"/>
                <a:gd name="connsiteX8" fmla="*/ 0 w 7425965"/>
                <a:gd name="connsiteY8" fmla="*/ 97636 h 97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5965" h="976356">
                  <a:moveTo>
                    <a:pt x="0" y="97636"/>
                  </a:moveTo>
                  <a:cubicBezTo>
                    <a:pt x="0" y="43713"/>
                    <a:pt x="43713" y="0"/>
                    <a:pt x="97636" y="0"/>
                  </a:cubicBezTo>
                  <a:lnTo>
                    <a:pt x="7328329" y="0"/>
                  </a:lnTo>
                  <a:cubicBezTo>
                    <a:pt x="7382252" y="0"/>
                    <a:pt x="7425965" y="43713"/>
                    <a:pt x="7425965" y="97636"/>
                  </a:cubicBezTo>
                  <a:lnTo>
                    <a:pt x="7425965" y="878720"/>
                  </a:lnTo>
                  <a:cubicBezTo>
                    <a:pt x="7425965" y="932643"/>
                    <a:pt x="7382252" y="976356"/>
                    <a:pt x="7328329" y="976356"/>
                  </a:cubicBezTo>
                  <a:lnTo>
                    <a:pt x="97636" y="976356"/>
                  </a:lnTo>
                  <a:cubicBezTo>
                    <a:pt x="43713" y="976356"/>
                    <a:pt x="0" y="932643"/>
                    <a:pt x="0" y="878720"/>
                  </a:cubicBezTo>
                  <a:lnTo>
                    <a:pt x="0" y="97636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5698" tIns="102870" rIns="102871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Human in/on the loop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2FA93E8-9C19-481C-811A-A50DDCE37904}"/>
                </a:ext>
              </a:extLst>
            </p:cNvPr>
            <p:cNvGrpSpPr/>
            <p:nvPr/>
          </p:nvGrpSpPr>
          <p:grpSpPr>
            <a:xfrm>
              <a:off x="942346" y="5490515"/>
              <a:ext cx="6736535" cy="781084"/>
              <a:chOff x="942346" y="4857466"/>
              <a:chExt cx="6736535" cy="781084"/>
            </a:xfrm>
          </p:grpSpPr>
          <p:sp>
            <p:nvSpPr>
              <p:cNvPr id="15" name="Rectangle: Rounded Corners 14" descr="Robot with solid fill">
                <a:extLst>
                  <a:ext uri="{FF2B5EF4-FFF2-40B4-BE49-F238E27FC236}">
                    <a16:creationId xmlns:a16="http://schemas.microsoft.com/office/drawing/2014/main" id="{2DE49FFA-43C1-4D5A-8BE4-345B20BAB682}"/>
                  </a:ext>
                </a:extLst>
              </p:cNvPr>
              <p:cNvSpPr/>
              <p:nvPr/>
            </p:nvSpPr>
            <p:spPr>
              <a:xfrm>
                <a:off x="942346" y="4857466"/>
                <a:ext cx="1485193" cy="781084"/>
              </a:xfrm>
              <a:prstGeom prst="roundRect">
                <a:avLst>
                  <a:gd name="adj" fmla="val 10000"/>
                </a:avLst>
              </a:pr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 t="-45000" b="-45000"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8166419E-448D-4045-AB6C-948D059D828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06808821"/>
                  </p:ext>
                </p:extLst>
              </p:nvPr>
            </p:nvGraphicFramePr>
            <p:xfrm>
              <a:off x="2524991" y="4867884"/>
              <a:ext cx="5153890" cy="72440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p:grp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323E08C-DBC7-4DEA-9BB5-4146AAB289C4}"/>
              </a:ext>
            </a:extLst>
          </p:cNvPr>
          <p:cNvSpPr/>
          <p:nvPr/>
        </p:nvSpPr>
        <p:spPr>
          <a:xfrm>
            <a:off x="971797" y="2364448"/>
            <a:ext cx="7425965" cy="976356"/>
          </a:xfrm>
          <a:custGeom>
            <a:avLst/>
            <a:gdLst>
              <a:gd name="connsiteX0" fmla="*/ 0 w 7425965"/>
              <a:gd name="connsiteY0" fmla="*/ 97636 h 976356"/>
              <a:gd name="connsiteX1" fmla="*/ 97636 w 7425965"/>
              <a:gd name="connsiteY1" fmla="*/ 0 h 976356"/>
              <a:gd name="connsiteX2" fmla="*/ 7328329 w 7425965"/>
              <a:gd name="connsiteY2" fmla="*/ 0 h 976356"/>
              <a:gd name="connsiteX3" fmla="*/ 7425965 w 7425965"/>
              <a:gd name="connsiteY3" fmla="*/ 97636 h 976356"/>
              <a:gd name="connsiteX4" fmla="*/ 7425965 w 7425965"/>
              <a:gd name="connsiteY4" fmla="*/ 878720 h 976356"/>
              <a:gd name="connsiteX5" fmla="*/ 7328329 w 7425965"/>
              <a:gd name="connsiteY5" fmla="*/ 976356 h 976356"/>
              <a:gd name="connsiteX6" fmla="*/ 97636 w 7425965"/>
              <a:gd name="connsiteY6" fmla="*/ 976356 h 976356"/>
              <a:gd name="connsiteX7" fmla="*/ 0 w 7425965"/>
              <a:gd name="connsiteY7" fmla="*/ 878720 h 976356"/>
              <a:gd name="connsiteX8" fmla="*/ 0 w 7425965"/>
              <a:gd name="connsiteY8" fmla="*/ 97636 h 97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965" h="976356">
                <a:moveTo>
                  <a:pt x="0" y="97636"/>
                </a:moveTo>
                <a:cubicBezTo>
                  <a:pt x="0" y="43713"/>
                  <a:pt x="43713" y="0"/>
                  <a:pt x="97636" y="0"/>
                </a:cubicBezTo>
                <a:lnTo>
                  <a:pt x="7328329" y="0"/>
                </a:lnTo>
                <a:cubicBezTo>
                  <a:pt x="7382252" y="0"/>
                  <a:pt x="7425965" y="43713"/>
                  <a:pt x="7425965" y="97636"/>
                </a:cubicBezTo>
                <a:lnTo>
                  <a:pt x="7425965" y="878720"/>
                </a:lnTo>
                <a:cubicBezTo>
                  <a:pt x="7425965" y="932643"/>
                  <a:pt x="7382252" y="976356"/>
                  <a:pt x="7328329" y="976356"/>
                </a:cubicBezTo>
                <a:lnTo>
                  <a:pt x="97636" y="976356"/>
                </a:lnTo>
                <a:cubicBezTo>
                  <a:pt x="43713" y="976356"/>
                  <a:pt x="0" y="932643"/>
                  <a:pt x="0" y="878720"/>
                </a:cubicBezTo>
                <a:lnTo>
                  <a:pt x="0" y="97636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698" tIns="102870" rIns="102871" bIns="102870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Responsible AI Design Assistant</a:t>
            </a:r>
          </a:p>
        </p:txBody>
      </p:sp>
      <p:pic>
        <p:nvPicPr>
          <p:cNvPr id="23" name="Graphic 22" descr="Plug with solid fill">
            <a:extLst>
              <a:ext uri="{FF2B5EF4-FFF2-40B4-BE49-F238E27FC236}">
                <a16:creationId xmlns:a16="http://schemas.microsoft.com/office/drawing/2014/main" id="{120BEE83-B400-41B8-A2F6-467F48400B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29018" y="2579053"/>
            <a:ext cx="687003" cy="68700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7A3C245-6AF4-4FD1-AAC9-4F7A2D23E34B}"/>
              </a:ext>
            </a:extLst>
          </p:cNvPr>
          <p:cNvSpPr/>
          <p:nvPr/>
        </p:nvSpPr>
        <p:spPr>
          <a:xfrm>
            <a:off x="1046873" y="2465491"/>
            <a:ext cx="1501515" cy="812534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711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ECDCA9-0087-4F40-8F45-64622085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EBC788-A1CB-4D74-90BF-23B86B42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Mitigating Accountability 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A45EB1-50E0-48AE-B475-1FC694E6A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006612"/>
            <a:ext cx="8460150" cy="49209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Scenario: Consider the RudiBrace product, or a product from your workplace.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Complete this RACI matrix for the RudiBrace team as it plans to test its product on volunteers.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Compare your matrix with other participants, and discuss the differences </a:t>
            </a:r>
            <a:br>
              <a:rPr lang="en-US" dirty="0"/>
            </a:br>
            <a:r>
              <a:rPr lang="en-US" dirty="0"/>
              <a:t>that you notice.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Are there other project team members who should be consulted or </a:t>
            </a:r>
            <a:br>
              <a:rPr lang="en-US" dirty="0"/>
            </a:br>
            <a:r>
              <a:rPr lang="en-US" dirty="0"/>
              <a:t>informed about any of these risks?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F769CCF5-B859-4DE9-B658-E19D92235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570753"/>
              </p:ext>
            </p:extLst>
          </p:nvPr>
        </p:nvGraphicFramePr>
        <p:xfrm>
          <a:off x="672108" y="2229849"/>
          <a:ext cx="7799784" cy="302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6009">
                  <a:extLst>
                    <a:ext uri="{9D8B030D-6E8A-4147-A177-3AD203B41FA5}">
                      <a16:colId xmlns:a16="http://schemas.microsoft.com/office/drawing/2014/main" val="1024605966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12591918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70908807"/>
                    </a:ext>
                  </a:extLst>
                </a:gridCol>
                <a:gridCol w="998807">
                  <a:extLst>
                    <a:ext uri="{9D8B030D-6E8A-4147-A177-3AD203B41FA5}">
                      <a16:colId xmlns:a16="http://schemas.microsoft.com/office/drawing/2014/main" val="3177548969"/>
                    </a:ext>
                  </a:extLst>
                </a:gridCol>
                <a:gridCol w="1083212">
                  <a:extLst>
                    <a:ext uri="{9D8B030D-6E8A-4147-A177-3AD203B41FA5}">
                      <a16:colId xmlns:a16="http://schemas.microsoft.com/office/drawing/2014/main" val="740611959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701230200"/>
                    </a:ext>
                  </a:extLst>
                </a:gridCol>
                <a:gridCol w="1001947">
                  <a:extLst>
                    <a:ext uri="{9D8B030D-6E8A-4147-A177-3AD203B41FA5}">
                      <a16:colId xmlns:a16="http://schemas.microsoft.com/office/drawing/2014/main" val="400963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Chief Product Officer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Hardware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User Experience Designer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Software Engineer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75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Create test plan and KPIs/KRIs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Interview test 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47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Record and analyze 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Monitor software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252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Confirm device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44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066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0F06C-B215-4735-A7EB-6EA6F252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ED9DB-E5F9-41AC-9655-1C1D9753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RudiBrace RACI Matrix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C72B7D8C-530E-480D-98D5-624D2CC98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43320"/>
              </p:ext>
            </p:extLst>
          </p:nvPr>
        </p:nvGraphicFramePr>
        <p:xfrm>
          <a:off x="672108" y="1934421"/>
          <a:ext cx="7799784" cy="302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6009">
                  <a:extLst>
                    <a:ext uri="{9D8B030D-6E8A-4147-A177-3AD203B41FA5}">
                      <a16:colId xmlns:a16="http://schemas.microsoft.com/office/drawing/2014/main" val="1024605966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12591918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70908807"/>
                    </a:ext>
                  </a:extLst>
                </a:gridCol>
                <a:gridCol w="998807">
                  <a:extLst>
                    <a:ext uri="{9D8B030D-6E8A-4147-A177-3AD203B41FA5}">
                      <a16:colId xmlns:a16="http://schemas.microsoft.com/office/drawing/2014/main" val="3177548969"/>
                    </a:ext>
                  </a:extLst>
                </a:gridCol>
                <a:gridCol w="1083212">
                  <a:extLst>
                    <a:ext uri="{9D8B030D-6E8A-4147-A177-3AD203B41FA5}">
                      <a16:colId xmlns:a16="http://schemas.microsoft.com/office/drawing/2014/main" val="740611959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701230200"/>
                    </a:ext>
                  </a:extLst>
                </a:gridCol>
                <a:gridCol w="1001947">
                  <a:extLst>
                    <a:ext uri="{9D8B030D-6E8A-4147-A177-3AD203B41FA5}">
                      <a16:colId xmlns:a16="http://schemas.microsoft.com/office/drawing/2014/main" val="400963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Chief Product Officer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Hardware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User Experience Designer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Software Engineer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75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Create test plan and KPIs/KRIs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Interview test 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47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Record and analyze 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Monitor software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252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Confirm device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4487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D81C2BE-DF10-4EA9-82F1-7BC0F8A4AD23}"/>
              </a:ext>
            </a:extLst>
          </p:cNvPr>
          <p:cNvSpPr/>
          <p:nvPr/>
        </p:nvSpPr>
        <p:spPr>
          <a:xfrm>
            <a:off x="0" y="1856928"/>
            <a:ext cx="8954184" cy="324963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sz="1100" b="1" kern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46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1E32C-544F-4C87-95C6-0762FB0D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55ED-73F7-444A-9FD3-04CB000B6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Which types of accountability risk do you think your organization faces most often, and why?</a:t>
            </a:r>
          </a:p>
          <a:p>
            <a:r>
              <a:rPr lang="en-US" dirty="0"/>
              <a:t>Which of the accountability risk mitigation strategies do you think your organization is most likely to adopt, and why?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7C18F-A889-464D-8834-84792E93A31E}"/>
              </a:ext>
            </a:extLst>
          </p:cNvPr>
          <p:cNvSpPr txBox="1"/>
          <p:nvPr/>
        </p:nvSpPr>
        <p:spPr>
          <a:xfrm>
            <a:off x="4644736" y="281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804CB-7733-184C-B9BC-04D5455E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B18AA3-2D6C-CC49-B027-DFA14CDF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62606-DF54-F945-A96F-872ADB5A1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Accountability</a:t>
            </a:r>
            <a:r>
              <a:rPr lang="en-US" dirty="0"/>
              <a:t>: The practice of holding agents responsible for outcomes, processes, actions, or intentions.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CF5F2-19AE-B343-8B51-79AAF217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Operates as a social relationship, where someone is accountable </a:t>
            </a:r>
            <a:r>
              <a:rPr lang="en-US" i="1" dirty="0"/>
              <a:t>to </a:t>
            </a:r>
            <a:r>
              <a:rPr lang="en-US" dirty="0"/>
              <a:t>someone else </a:t>
            </a:r>
            <a:r>
              <a:rPr lang="en-US" i="1" dirty="0"/>
              <a:t>for </a:t>
            </a:r>
            <a:r>
              <a:rPr lang="en-US" dirty="0"/>
              <a:t>something </a:t>
            </a:r>
            <a:r>
              <a:rPr lang="en-US" i="1" dirty="0"/>
              <a:t>according to </a:t>
            </a:r>
            <a:r>
              <a:rPr lang="en-US" dirty="0"/>
              <a:t>some set of standards.</a:t>
            </a:r>
          </a:p>
          <a:p>
            <a:r>
              <a:rPr lang="en-US" dirty="0"/>
              <a:t>Comes with the possibility of sanction.</a:t>
            </a:r>
          </a:p>
          <a:p>
            <a:r>
              <a:rPr lang="en-US" dirty="0"/>
              <a:t>Also seeks to deter misconduct and incentivize good conduct.</a:t>
            </a:r>
          </a:p>
          <a:p>
            <a:r>
              <a:rPr lang="en-US" dirty="0"/>
              <a:t>Operates retrospectively, after an event occurs.</a:t>
            </a:r>
          </a:p>
          <a:p>
            <a:r>
              <a:rPr lang="en-US" dirty="0"/>
              <a:t>Both a virtue and a mechanism.</a:t>
            </a:r>
          </a:p>
        </p:txBody>
      </p:sp>
    </p:spTree>
    <p:extLst>
      <p:ext uri="{BB962C8B-B14F-4D97-AF65-F5344CB8AC3E}">
        <p14:creationId xmlns:p14="http://schemas.microsoft.com/office/powerpoint/2010/main" val="73251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F3C9B-2ACA-4FA4-9C3E-37DBC358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Accountability?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5F45B-2C8F-4C55-AF6C-3C671C6A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8872D-024D-4A67-9262-0AEEAEC623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3047" y="2530475"/>
            <a:ext cx="4138613" cy="36925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Allows us to identify and correct mistakes.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Promotes truth and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an important check on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Builds trust with stakeholders.</a:t>
            </a:r>
          </a:p>
        </p:txBody>
      </p:sp>
      <p:pic>
        <p:nvPicPr>
          <p:cNvPr id="7" name="Picture 6" descr="Hands holding each other">
            <a:extLst>
              <a:ext uri="{FF2B5EF4-FFF2-40B4-BE49-F238E27FC236}">
                <a16:creationId xmlns:a16="http://schemas.microsoft.com/office/drawing/2014/main" id="{520B8CAF-E03C-F84F-A230-415F0C28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218" y="2529791"/>
            <a:ext cx="3679764" cy="245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6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74D3F-92B1-431B-94C3-09F74FE4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Accountability in Emerging Technologies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B235FA-5207-F243-BCF0-3985E8A4CD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potential for harm and benefit.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Highly complex processes that may be opaque or poorly understood.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Problem of “many hands,” where many different parties being involved leads to confusion about who is accountable.</a:t>
            </a:r>
          </a:p>
          <a:p>
            <a:r>
              <a:rPr lang="en-US" dirty="0"/>
              <a:t>Lack of human control over automated systems (accountability gaps).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 of adequate regulation and standards leads to poor oversight.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70F63-FABF-4C2C-8E14-A271A515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pic>
        <p:nvPicPr>
          <p:cNvPr id="7" name="Picture 6" descr="A blue circuit board">
            <a:extLst>
              <a:ext uri="{FF2B5EF4-FFF2-40B4-BE49-F238E27FC236}">
                <a16:creationId xmlns:a16="http://schemas.microsoft.com/office/drawing/2014/main" id="{30433E8D-FD2B-5443-9450-9BAF04FA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6" r="21116" b="1"/>
          <a:stretch/>
        </p:blipFill>
        <p:spPr>
          <a:xfrm>
            <a:off x="4645025" y="1668427"/>
            <a:ext cx="4041775" cy="3951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19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92ECF-07AA-4BD6-A9D6-57D9736C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E55A0-D06F-4F38-92CE-D07E4395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Discussing Accountability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3C871-3DA3-4C1C-A47A-66741892B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Scenario: General discussion.</a:t>
            </a:r>
            <a:br>
              <a:rPr lang="en-US" dirty="0"/>
            </a:b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Can you describe a situation in your professional life where you observed a lack of accountability?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At your workplace, what are some of the barriers to stronger accountability practices?</a:t>
            </a:r>
          </a:p>
        </p:txBody>
      </p:sp>
    </p:spTree>
    <p:extLst>
      <p:ext uri="{BB962C8B-B14F-4D97-AF65-F5344CB8AC3E}">
        <p14:creationId xmlns:p14="http://schemas.microsoft.com/office/powerpoint/2010/main" val="370438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CB5C-33A8-43A3-8B2F-1F5B8A93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Accountability 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217FA-43B3-4967-8CF0-8A98DA5B6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41445-9111-40D0-8599-C75B008E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6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6C9C-074B-46FD-817E-97DA9DBF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33D07B-2BE9-498E-997C-E5E1146D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for Accountability 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F724C-98E8-4BA2-9F6A-128F47EC4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Technical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Organizational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Regulatory issues.</a:t>
            </a:r>
          </a:p>
        </p:txBody>
      </p:sp>
      <p:pic>
        <p:nvPicPr>
          <p:cNvPr id="7" name="Graphic 2" descr="Mining tools with solid fill">
            <a:extLst>
              <a:ext uri="{FF2B5EF4-FFF2-40B4-BE49-F238E27FC236}">
                <a16:creationId xmlns:a16="http://schemas.microsoft.com/office/drawing/2014/main" id="{D17C4FA1-B4E1-5041-8399-0035ED4F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6083" y="3043697"/>
            <a:ext cx="914400" cy="914400"/>
          </a:xfrm>
          <a:prstGeom prst="rect">
            <a:avLst/>
          </a:prstGeom>
        </p:spPr>
      </p:pic>
      <p:pic>
        <p:nvPicPr>
          <p:cNvPr id="8" name="Graphic 7" descr="Presentation with org chart with solid fill">
            <a:extLst>
              <a:ext uri="{FF2B5EF4-FFF2-40B4-BE49-F238E27FC236}">
                <a16:creationId xmlns:a16="http://schemas.microsoft.com/office/drawing/2014/main" id="{423FC12A-6733-3047-9DE2-358E62B7B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7917" y="4391078"/>
            <a:ext cx="914400" cy="914400"/>
          </a:xfrm>
          <a:prstGeom prst="rect">
            <a:avLst/>
          </a:prstGeom>
        </p:spPr>
      </p:pic>
      <p:pic>
        <p:nvPicPr>
          <p:cNvPr id="9" name="Graphic 9" descr="Open book with solid fill">
            <a:extLst>
              <a:ext uri="{FF2B5EF4-FFF2-40B4-BE49-F238E27FC236}">
                <a16:creationId xmlns:a16="http://schemas.microsoft.com/office/drawing/2014/main" id="{89A3FC8C-D77B-6E44-8F4D-91FB34539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3517" y="30436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3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CBBE-3A75-4649-B5CB-CCB03173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Accountability Risks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7093C-32EE-4F7C-89EF-EF855926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4" name="Group 64">
            <a:extLst>
              <a:ext uri="{FF2B5EF4-FFF2-40B4-BE49-F238E27FC236}">
                <a16:creationId xmlns:a16="http://schemas.microsoft.com/office/drawing/2014/main" id="{7E7EDD44-EC6B-4BED-AE8C-0DF5CF2FA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103920"/>
              </p:ext>
            </p:extLst>
          </p:nvPr>
        </p:nvGraphicFramePr>
        <p:xfrm>
          <a:off x="590550" y="1506402"/>
          <a:ext cx="7962900" cy="4023504"/>
        </p:xfrm>
        <a:graphic>
          <a:graphicData uri="http://schemas.openxmlformats.org/drawingml/2006/table">
            <a:tbl>
              <a:tblPr/>
              <a:tblGrid>
                <a:gridCol w="328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7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3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Technical Accountability</a:t>
                      </a:r>
                      <a:b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</a:b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Risk Type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100584" marR="100584"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marL="100584" marR="100584" marT="45732" marB="45732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3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Opacity/black box processes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Using techniques like machine learning that are inherently opaque creates more opportunities for accountability failures.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 of third-party components (open-source libraries, etc.)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The origins and qualities of third-party data sets, products, and tools may be unknown, insecure, erroneous, or biased, making it difficult to trace processes and decisions.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Lack of documentation of decisions and processes</a:t>
                      </a: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When people are working quickly, it is easy to forget to document decisions made and the rationales behind them; but this creates more problems down the line.</a:t>
                      </a: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59118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Task delegation to autonomous systems/lack of human control</a:t>
                      </a: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It is often unclear where responsibility lies when autonomous systems result in controversial or harmful actions.</a:t>
                      </a: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207184"/>
                  </a:ext>
                </a:extLst>
              </a:tr>
              <a:tr h="444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Processes in decentralized systems such as blockchain technologies</a:t>
                      </a: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Decentralized processes can involve automated execution of code, for which no human user is accountable, and might obfuscate activities of malicious actors.</a:t>
                      </a:r>
                    </a:p>
                  </a:txBody>
                  <a:tcPr marL="100584" marR="100584" marT="45732" marB="45732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F33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35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154138"/>
      </p:ext>
    </p:extLst>
  </p:cSld>
  <p:clrMapOvr>
    <a:masterClrMapping/>
  </p:clrMapOvr>
</p:sld>
</file>

<file path=ppt/theme/theme1.xml><?xml version="1.0" encoding="utf-8"?>
<a:theme xmlns:a="http://schemas.openxmlformats.org/drawingml/2006/main" name="LO Choice">
  <a:themeElements>
    <a:clrScheme name="Princip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6B8C1"/>
      </a:accent1>
      <a:accent2>
        <a:srgbClr val="003E51"/>
      </a:accent2>
      <a:accent3>
        <a:srgbClr val="EF3340"/>
      </a:accent3>
      <a:accent4>
        <a:srgbClr val="D9D9D6"/>
      </a:accent4>
      <a:accent5>
        <a:srgbClr val="003E51"/>
      </a:accent5>
      <a:accent6>
        <a:srgbClr val="A6B8C1"/>
      </a:accent6>
      <a:hlink>
        <a:srgbClr val="009DDC"/>
      </a:hlink>
      <a:folHlink>
        <a:srgbClr val="009DD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BBC1330D-A6D5-C344-AB97-FF961354A336}" vid="{4FBD2EC7-F7AB-E24F-8CD6-F12DD68EB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1400535-8d9e-4ef4-b1b9-4bda44f69189">
      <UserInfo>
        <DisplayName>Linda Eggert</DisplayName>
        <AccountId>14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80FBDEA891904EA05912E91EDC8DBD" ma:contentTypeVersion="6" ma:contentTypeDescription="Create a new document." ma:contentTypeScope="" ma:versionID="829203e8adedd312548f05f1e536951f">
  <xsd:schema xmlns:xsd="http://www.w3.org/2001/XMLSchema" xmlns:xs="http://www.w3.org/2001/XMLSchema" xmlns:p="http://schemas.microsoft.com/office/2006/metadata/properties" xmlns:ns2="a7efa517-672f-464f-97d9-b1791bbfdad2" xmlns:ns3="11400535-8d9e-4ef4-b1b9-4bda44f69189" targetNamespace="http://schemas.microsoft.com/office/2006/metadata/properties" ma:root="true" ma:fieldsID="11f51822afb7f71dbf8fa44999a917d1" ns2:_="" ns3:_="">
    <xsd:import namespace="a7efa517-672f-464f-97d9-b1791bbfdad2"/>
    <xsd:import namespace="11400535-8d9e-4ef4-b1b9-4bda44f691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efa517-672f-464f-97d9-b1791bbfd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00535-8d9e-4ef4-b1b9-4bda44f6918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81F1FD-B68C-4231-AD8C-E2746EB186D4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a7efa517-672f-464f-97d9-b1791bbfdad2"/>
    <ds:schemaRef ds:uri="http://purl.org/dc/terms/"/>
    <ds:schemaRef ds:uri="http://schemas.openxmlformats.org/package/2006/metadata/core-properties"/>
    <ds:schemaRef ds:uri="http://purl.org/dc/dcmitype/"/>
    <ds:schemaRef ds:uri="11400535-8d9e-4ef4-b1b9-4bda44f69189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A0D2A92-F1A5-432B-89B7-A7E2D4BC38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EC57C6-8141-402E-888A-DE98B506DE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efa517-672f-464f-97d9-b1791bbfdad2"/>
    <ds:schemaRef ds:uri="11400535-8d9e-4ef4-b1b9-4bda44f691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Principia_OV_Template</Template>
  <TotalTime>2855</TotalTime>
  <Words>1524</Words>
  <Application>Microsoft Office PowerPoint</Application>
  <PresentationFormat>On-screen Show (4:3)</PresentationFormat>
  <Paragraphs>232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LO Choice</vt:lpstr>
      <vt:lpstr>Identifying and Mitigating Accountability Risks</vt:lpstr>
      <vt:lpstr>What Is Accountability?</vt:lpstr>
      <vt:lpstr>Accountability</vt:lpstr>
      <vt:lpstr>Why Should We Care About Accountability?</vt:lpstr>
      <vt:lpstr>Accountability in Emerging Technologies</vt:lpstr>
      <vt:lpstr>Activity: Discussing Accountability Basics</vt:lpstr>
      <vt:lpstr>Identify Accountability Risks</vt:lpstr>
      <vt:lpstr>Sources for Accountability Risks</vt:lpstr>
      <vt:lpstr>Technical Accountability Risks</vt:lpstr>
      <vt:lpstr>Organizational and Regulatory Accountability Risks</vt:lpstr>
      <vt:lpstr>Accountability Standards and Regulations</vt:lpstr>
      <vt:lpstr>Activity: Identifying Potential Sources of Accountability Risks</vt:lpstr>
      <vt:lpstr>Accountability Tradeoffs</vt:lpstr>
      <vt:lpstr>Common Accountability Tradeoffs</vt:lpstr>
      <vt:lpstr>Efficiency Tradeoffs (Slide 1 of 2)</vt:lpstr>
      <vt:lpstr>Efficiency Tradeoffs (Slide 2 of 2)</vt:lpstr>
      <vt:lpstr>Power, Growth, and Profit Tradeoffs (Slide 1 of 2)</vt:lpstr>
      <vt:lpstr>Power, Growth, and Profit Tradeoffs (Slide 2 of 2)</vt:lpstr>
      <vt:lpstr>Activity: Discussing Accountability Tradeoffs</vt:lpstr>
      <vt:lpstr>Mitigate Accountability Risks</vt:lpstr>
      <vt:lpstr>Accountability Risk Mitigation Strategies (Slide 1 of 2)</vt:lpstr>
      <vt:lpstr>Accountability Risk Mitigation Strategies (Slide 2 of 2)</vt:lpstr>
      <vt:lpstr>RACI Matrices</vt:lpstr>
      <vt:lpstr>Mitigation Tools</vt:lpstr>
      <vt:lpstr>Activity: Mitigating Accountability Risks</vt:lpstr>
      <vt:lpstr>Completed RudiBrace RACI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and Mitigating Bias Risks</dc:title>
  <dc:creator>Pam Taylor</dc:creator>
  <cp:lastModifiedBy>Michelle Farney</cp:lastModifiedBy>
  <cp:revision>314</cp:revision>
  <dcterms:created xsi:type="dcterms:W3CDTF">2020-12-03T15:43:23Z</dcterms:created>
  <dcterms:modified xsi:type="dcterms:W3CDTF">2021-06-11T20:26:17Z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0x010100E380FBDEA891904EA05912E91EDC8DBD</vt:lpwstr>
  </property>
</Properties>
</file>